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76" r:id="rId4"/>
    <p:sldId id="271" r:id="rId5"/>
    <p:sldId id="277" r:id="rId6"/>
    <p:sldId id="278" r:id="rId7"/>
    <p:sldId id="262" r:id="rId8"/>
    <p:sldId id="263" r:id="rId9"/>
    <p:sldId id="275" r:id="rId10"/>
    <p:sldId id="266" r:id="rId11"/>
    <p:sldId id="267" r:id="rId12"/>
    <p:sldId id="268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5" autoAdjust="0"/>
  </p:normalViewPr>
  <p:slideViewPr>
    <p:cSldViewPr>
      <p:cViewPr varScale="1">
        <p:scale>
          <a:sx n="77" d="100"/>
          <a:sy n="77" d="100"/>
        </p:scale>
        <p:origin x="-120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CCB48-DE98-434E-B5FF-52D1C90A17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81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57A2F6-5AC0-4989-8DA9-09B6B756BBF9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24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-180528" y="476672"/>
            <a:ext cx="7294545" cy="7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438400"/>
            <a:ext cx="7721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1771650"/>
          </a:xfrm>
        </p:spPr>
        <p:txBody>
          <a:bodyPr/>
          <a:lstStyle>
            <a:lvl1pPr marL="0" indent="0" algn="r">
              <a:defRPr sz="2800">
                <a:solidFill>
                  <a:schemeClr val="folHlink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436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E08C94B9-BC33-4386-A7F5-A3CC83FB7E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95" name="Picture 7" descr="pai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B06A57-C0A4-44BC-8415-54662A157D6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67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429D6-7FDA-4F97-9741-DBE666F9D98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8289F-728C-47D7-A633-D1CE23481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98E89-5A1E-476B-A9EA-3C7EFC012FDA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55FC8-E602-4BDE-99C4-A98465FA4BB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76FAB-9731-41B8-83D5-FAA92A5BEDF9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256AE-24B3-48A1-A161-5EA0F5672DAD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1C59D-9981-4D8A-9BFB-CD92A6E062BF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789FD-E783-4D49-BAD3-AF9DD1E79364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51F52-0099-4086-80BF-39D6F617DE97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-180975" y="-79375"/>
          <a:ext cx="9505950" cy="73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Bitmap Image" r:id="rId14" imgW="10469436" imgH="7725853" progId="PBrush">
                  <p:embed/>
                </p:oleObj>
              </mc:Choice>
              <mc:Fallback>
                <p:oleObj name="Bitmap Image" r:id="rId14" imgW="10469436" imgH="7725853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-79375"/>
                        <a:ext cx="9505950" cy="732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fld id="{1BFC0EA2-53BA-4B1F-AE23-3FEF0984AB98}" type="slidenum">
              <a:rPr lang="en-US"/>
              <a:pPr/>
              <a:t>‹#›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1269" name="Picture 5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237288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-1189038" y="6172200"/>
            <a:ext cx="9144001" cy="685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 i="1">
          <a:solidFill>
            <a:schemeClr val="accent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kumimoji="1" sz="2000" b="1" i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noProof="0" dirty="0" smtClean="0"/>
              <a:t>Ship control and classification</a:t>
            </a:r>
            <a:endParaRPr lang="en-US" sz="3600" noProof="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716338"/>
            <a:ext cx="6400800" cy="2881312"/>
          </a:xfrm>
        </p:spPr>
        <p:txBody>
          <a:bodyPr/>
          <a:lstStyle/>
          <a:p>
            <a:r>
              <a:rPr lang="en-US" noProof="0" dirty="0" smtClean="0"/>
              <a:t>Professor Erik Røsæg</a:t>
            </a:r>
          </a:p>
          <a:p>
            <a:r>
              <a:rPr lang="en-US" noProof="0" dirty="0" smtClean="0"/>
              <a:t>Nordisk </a:t>
            </a:r>
            <a:r>
              <a:rPr lang="en-US" noProof="0" dirty="0" err="1" smtClean="0"/>
              <a:t>institutt</a:t>
            </a:r>
            <a:r>
              <a:rPr lang="en-US" noProof="0" dirty="0" smtClean="0"/>
              <a:t> for </a:t>
            </a:r>
            <a:r>
              <a:rPr lang="en-US" noProof="0" dirty="0" err="1" smtClean="0"/>
              <a:t>sjørett</a:t>
            </a:r>
            <a:endParaRPr lang="en-US" noProof="0" dirty="0" smtClean="0"/>
          </a:p>
          <a:p>
            <a:r>
              <a:rPr lang="en-US" noProof="0" dirty="0" smtClean="0"/>
              <a:t>erik.rosag@jus.uio.no</a:t>
            </a:r>
          </a:p>
          <a:p>
            <a:r>
              <a:rPr lang="en-US" noProof="0" dirty="0" smtClean="0"/>
              <a:t>folk.uio.no/</a:t>
            </a:r>
            <a:r>
              <a:rPr lang="en-US" noProof="0" dirty="0" err="1" smtClean="0"/>
              <a:t>erikro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Safety</a:t>
            </a:r>
            <a:r>
              <a:rPr lang="en-US" baseline="0" noProof="0" dirty="0" smtClean="0"/>
              <a:t> as a contractual term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Shipbuiding</a:t>
            </a:r>
          </a:p>
          <a:p>
            <a:r>
              <a:rPr lang="en-US" smtClean="0"/>
              <a:t>Charterparties</a:t>
            </a:r>
          </a:p>
          <a:p>
            <a:r>
              <a:rPr lang="en-US" smtClean="0"/>
              <a:t>Etc</a:t>
            </a:r>
          </a:p>
          <a:p>
            <a:r>
              <a:rPr lang="en-US" smtClean="0"/>
              <a:t>Amended</a:t>
            </a:r>
            <a:r>
              <a:rPr lang="en-US" baseline="0" smtClean="0"/>
              <a:t> rules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10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Ship Safety Act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NMD</a:t>
            </a:r>
          </a:p>
          <a:p>
            <a:r>
              <a:rPr lang="en-US" smtClean="0"/>
              <a:t>Responsible party</a:t>
            </a:r>
          </a:p>
          <a:p>
            <a:r>
              <a:rPr lang="en-US" smtClean="0"/>
              <a:t>Investigation Board</a:t>
            </a:r>
          </a:p>
          <a:p>
            <a:r>
              <a:rPr lang="en-US" smtClean="0"/>
              <a:t>Police</a:t>
            </a:r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11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Sanctions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sanctions</a:t>
            </a:r>
          </a:p>
          <a:p>
            <a:r>
              <a:rPr lang="en-US" dirty="0" smtClean="0"/>
              <a:t>Penal</a:t>
            </a:r>
            <a:r>
              <a:rPr lang="en-US" baseline="0" dirty="0" smtClean="0"/>
              <a:t> sanctions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Company</a:t>
            </a:r>
          </a:p>
          <a:p>
            <a:pPr lvl="0"/>
            <a:r>
              <a:rPr lang="en-US" dirty="0" smtClean="0"/>
              <a:t>Forfeiture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Dangerous cargoes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problem</a:t>
            </a:r>
          </a:p>
          <a:p>
            <a:r>
              <a:rPr lang="en-US" smtClean="0"/>
              <a:t>Safety rules</a:t>
            </a:r>
          </a:p>
          <a:p>
            <a:r>
              <a:rPr lang="en-US" smtClean="0"/>
              <a:t>Reporting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State Control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basic principle</a:t>
            </a:r>
          </a:p>
          <a:p>
            <a:r>
              <a:rPr lang="en-US" smtClean="0"/>
              <a:t>Host state control</a:t>
            </a:r>
          </a:p>
          <a:p>
            <a:r>
              <a:rPr lang="en-US" smtClean="0"/>
              <a:t>Port of emergency</a:t>
            </a:r>
          </a:p>
          <a:p>
            <a:r>
              <a:rPr lang="en-US" smtClean="0"/>
              <a:t>Ports</a:t>
            </a:r>
            <a:r>
              <a:rPr lang="en-US" baseline="0" smtClean="0"/>
              <a:t> of refuge</a:t>
            </a:r>
          </a:p>
          <a:p>
            <a:r>
              <a:rPr lang="en-US" smtClean="0"/>
              <a:t>Creeping jurisdiction</a:t>
            </a:r>
          </a:p>
          <a:p>
            <a:r>
              <a:rPr lang="en-US" smtClean="0"/>
              <a:t>GHG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safety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UNCLOS jurisdiction</a:t>
            </a:r>
          </a:p>
          <a:p>
            <a:r>
              <a:rPr lang="en-US" dirty="0" smtClean="0"/>
              <a:t>National jurisdiction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observations of safety systems and cultures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15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2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5"/>
            <a:ext cx="8424936" cy="69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50138"/>
      </p:ext>
    </p:extLst>
  </p:cSld>
  <p:clrMapOvr>
    <a:masterClrMapping/>
  </p:clrMapOvr>
  <p:transition spd="med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basic instruments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noProof="0" smtClean="0"/>
              <a:t>SOLAS</a:t>
            </a:r>
          </a:p>
          <a:p>
            <a:pPr lvl="0"/>
            <a:r>
              <a:rPr lang="en-US" smtClean="0"/>
              <a:t>Torremolinos </a:t>
            </a:r>
            <a:r>
              <a:rPr lang="en-US" baseline="0" smtClean="0"/>
              <a:t>Convention</a:t>
            </a:r>
          </a:p>
          <a:p>
            <a:pPr lvl="0"/>
            <a:r>
              <a:rPr lang="en-US" noProof="0" smtClean="0"/>
              <a:t>Marpol</a:t>
            </a:r>
          </a:p>
          <a:p>
            <a:pPr lvl="0"/>
            <a:r>
              <a:rPr lang="en-US" noProof="0" smtClean="0"/>
              <a:t>Load Lines</a:t>
            </a:r>
            <a:endParaRPr lang="en-US" noProof="0" dirty="0" smtClean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mtClean="0"/>
              <a:t>STCW</a:t>
            </a:r>
          </a:p>
          <a:p>
            <a:pPr lvl="0"/>
            <a:r>
              <a:rPr lang="en-US" smtClean="0"/>
              <a:t>ISPS</a:t>
            </a:r>
          </a:p>
          <a:p>
            <a:pPr lvl="0"/>
            <a:r>
              <a:rPr lang="en-US" smtClean="0"/>
              <a:t>Paris Memorandum</a:t>
            </a:r>
          </a:p>
          <a:p>
            <a:pPr lvl="0"/>
            <a:r>
              <a:rPr lang="en-US" smtClean="0"/>
              <a:t>ISM Code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3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Some general</a:t>
            </a:r>
            <a:r>
              <a:rPr lang="en-US" baseline="0" noProof="0" dirty="0" smtClean="0"/>
              <a:t> remarks on conventions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Tacit amendment</a:t>
            </a:r>
          </a:p>
          <a:p>
            <a:pPr lvl="0"/>
            <a:r>
              <a:rPr lang="en-US" noProof="0" smtClean="0"/>
              <a:t>Grandfather clauses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4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SOLAS Regulation 3-2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178800" cy="421005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Protective coatings of dedicated seawater ballast tanks in all types of ships and double-side skin spaces of bulk carriers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1   Paragraphs 2 and 4 of this regulation shall apply to ships of not less than 500 gross tonnage: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.</a:t>
            </a:r>
            <a:r>
              <a:rPr lang="en-US" sz="1800" dirty="0" smtClean="0"/>
              <a:t>1 for </a:t>
            </a:r>
            <a:r>
              <a:rPr lang="en-US" sz="1800" dirty="0"/>
              <a:t>which the building contract is placed on or after 1 July 2008; 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.</a:t>
            </a:r>
            <a:r>
              <a:rPr lang="en-US" sz="1800" dirty="0" smtClean="0"/>
              <a:t>2 in </a:t>
            </a:r>
            <a:r>
              <a:rPr lang="en-US" sz="1800" dirty="0"/>
              <a:t>the absence of a building contract, the keels of which are laid or which are at a similar stage of construction on or after 1 January 2009; 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.</a:t>
            </a:r>
            <a:r>
              <a:rPr lang="en-US" sz="1800" dirty="0" smtClean="0"/>
              <a:t>3 the </a:t>
            </a:r>
            <a:r>
              <a:rPr lang="en-US" sz="1800" dirty="0"/>
              <a:t>delivery of which is on or after 1 July 2012</a:t>
            </a:r>
            <a:r>
              <a:rPr lang="en-US" sz="1800" dirty="0" smtClean="0"/>
              <a:t>.</a:t>
            </a:r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5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766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342064" cy="1143000"/>
          </a:xfrm>
        </p:spPr>
        <p:txBody>
          <a:bodyPr/>
          <a:lstStyle/>
          <a:p>
            <a:r>
              <a:rPr lang="nb-NO" dirty="0" smtClean="0"/>
              <a:t>Ballast Water Convention Art. 9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78800" cy="4210050"/>
          </a:xfrm>
        </p:spPr>
        <p:txBody>
          <a:bodyPr/>
          <a:lstStyle/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i="0" dirty="0"/>
              <a:t>1 A ship to which this Convention applies may, in any port or offshore terminal of another</a:t>
            </a:r>
          </a:p>
          <a:p>
            <a:pPr marL="0" indent="0">
              <a:buNone/>
            </a:pPr>
            <a:r>
              <a:rPr lang="en-US" sz="1200" b="0" i="0" dirty="0"/>
              <a:t>Party, be subject to inspection by officers duly authorized by that Party for the purpose of</a:t>
            </a:r>
          </a:p>
          <a:p>
            <a:pPr marL="0" indent="0">
              <a:buNone/>
            </a:pPr>
            <a:r>
              <a:rPr lang="en-US" sz="1200" b="0" i="0" dirty="0"/>
              <a:t>determining whether the ship is in compliance with this Convention. Except as provided in</a:t>
            </a:r>
          </a:p>
          <a:p>
            <a:pPr marL="0" indent="0">
              <a:buNone/>
            </a:pPr>
            <a:r>
              <a:rPr lang="en-US" sz="1200" b="0" i="0" dirty="0"/>
              <a:t>paragraph 2 of this Article, any such inspection is limited to:</a:t>
            </a:r>
          </a:p>
          <a:p>
            <a:pPr marL="0" indent="0">
              <a:buNone/>
            </a:pPr>
            <a:r>
              <a:rPr lang="en-US" sz="1200" b="0" i="0" dirty="0"/>
              <a:t>(a) verifying that there is onboard a valid Certificate, which, if valid shall be</a:t>
            </a:r>
          </a:p>
          <a:p>
            <a:pPr marL="0" indent="0">
              <a:buNone/>
            </a:pPr>
            <a:r>
              <a:rPr lang="nb-NO" sz="1200" b="0" i="0" dirty="0" err="1"/>
              <a:t>accepted</a:t>
            </a:r>
            <a:r>
              <a:rPr lang="nb-NO" sz="1200" b="0" i="0" dirty="0"/>
              <a:t>; and</a:t>
            </a:r>
          </a:p>
          <a:p>
            <a:pPr marL="0" indent="0">
              <a:buNone/>
            </a:pPr>
            <a:r>
              <a:rPr lang="en-US" sz="1200" b="0" i="0" dirty="0"/>
              <a:t>(b) inspection of the Ballast Water record book, </a:t>
            </a:r>
            <a:r>
              <a:rPr lang="en-US" sz="1200" b="0" i="0" dirty="0" smtClean="0"/>
              <a:t>and/or</a:t>
            </a:r>
            <a:endParaRPr lang="nb-NO" sz="1200" b="0" i="0" dirty="0"/>
          </a:p>
          <a:p>
            <a:pPr marL="0" indent="0">
              <a:buNone/>
            </a:pPr>
            <a:r>
              <a:rPr lang="en-US" sz="1200" b="0" i="0" dirty="0"/>
              <a:t>(c) a sampling of the </a:t>
            </a:r>
            <a:r>
              <a:rPr lang="en-US" sz="1200" b="0" i="0" dirty="0" err="1"/>
              <a:t>ship.s</a:t>
            </a:r>
            <a:r>
              <a:rPr lang="en-US" sz="1200" b="0" i="0" dirty="0"/>
              <a:t> Ballast Water, carried out in accordance with the</a:t>
            </a:r>
          </a:p>
          <a:p>
            <a:pPr marL="0" indent="0">
              <a:buNone/>
            </a:pPr>
            <a:r>
              <a:rPr lang="en-US" sz="1200" b="0" i="0" dirty="0"/>
              <a:t>guidelines to be developed by the Organization. However, the time required to</a:t>
            </a:r>
          </a:p>
          <a:p>
            <a:pPr marL="0" indent="0">
              <a:buNone/>
            </a:pPr>
            <a:r>
              <a:rPr lang="en-US" sz="1200" b="0" i="0" dirty="0" err="1"/>
              <a:t>analyse</a:t>
            </a:r>
            <a:r>
              <a:rPr lang="en-US" sz="1200" b="0" i="0" dirty="0"/>
              <a:t> the samples shall not be used as a basis for unduly delaying the operation,</a:t>
            </a:r>
          </a:p>
          <a:p>
            <a:pPr marL="0" indent="0">
              <a:buNone/>
            </a:pPr>
            <a:r>
              <a:rPr lang="en-US" sz="1200" b="0" i="0" dirty="0"/>
              <a:t>movement or departure of the ship.</a:t>
            </a:r>
          </a:p>
          <a:p>
            <a:pPr marL="0" indent="0">
              <a:buNone/>
            </a:pPr>
            <a:r>
              <a:rPr lang="en-US" sz="1200" b="0" i="0" dirty="0"/>
              <a:t>2 Where a ship does not carry a valid Certificate or there are clear grounds for believing</a:t>
            </a:r>
          </a:p>
          <a:p>
            <a:pPr marL="0" indent="0">
              <a:buNone/>
            </a:pPr>
            <a:r>
              <a:rPr lang="nb-NO" sz="1200" b="0" i="0" dirty="0" err="1"/>
              <a:t>that</a:t>
            </a:r>
            <a:r>
              <a:rPr lang="nb-NO" sz="1200" b="0" i="0" dirty="0"/>
              <a:t>:</a:t>
            </a:r>
          </a:p>
          <a:p>
            <a:pPr marL="0" indent="0">
              <a:buNone/>
            </a:pPr>
            <a:r>
              <a:rPr lang="en-US" sz="1200" b="0" i="0" dirty="0"/>
              <a:t>(a) the condition of the ship or its equipment does not correspond substantially with</a:t>
            </a:r>
          </a:p>
          <a:p>
            <a:pPr marL="0" indent="0">
              <a:buNone/>
            </a:pPr>
            <a:r>
              <a:rPr lang="en-US" sz="1200" b="0" i="0" dirty="0"/>
              <a:t>the particulars of the Certificate; or</a:t>
            </a:r>
          </a:p>
          <a:p>
            <a:pPr marL="0" indent="0">
              <a:buNone/>
            </a:pPr>
            <a:r>
              <a:rPr lang="en-US" sz="1200" b="0" i="0" dirty="0"/>
              <a:t>(b) the master or the crew are not familiar with essential shipboard procedures</a:t>
            </a:r>
          </a:p>
          <a:p>
            <a:pPr marL="0" indent="0">
              <a:buNone/>
            </a:pPr>
            <a:r>
              <a:rPr lang="en-US" sz="1200" b="0" i="0" dirty="0"/>
              <a:t>relating to Ballast Water Management, or have not implemented such procedures;</a:t>
            </a:r>
          </a:p>
          <a:p>
            <a:pPr marL="0" indent="0">
              <a:buNone/>
            </a:pPr>
            <a:r>
              <a:rPr lang="en-US" sz="1200" b="0" i="0" dirty="0"/>
              <a:t>a detailed inspection may be carried out.</a:t>
            </a:r>
            <a:endParaRPr 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6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48302"/>
      </p:ext>
    </p:extLst>
  </p:cSld>
  <p:clrMapOvr>
    <a:masterClrMapping/>
  </p:clrMapOvr>
  <p:transition spd="med"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EU and EMSA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Erika packages</a:t>
            </a:r>
          </a:p>
          <a:p>
            <a:r>
              <a:rPr lang="en-US" noProof="0" dirty="0" smtClean="0"/>
              <a:t>EU initiatives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7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42341"/>
            <a:ext cx="4878313" cy="31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Classification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Classification societies</a:t>
            </a:r>
          </a:p>
          <a:p>
            <a:r>
              <a:rPr lang="en-US" baseline="0" smtClean="0"/>
              <a:t>Relationship to public authorities</a:t>
            </a:r>
          </a:p>
          <a:p>
            <a:r>
              <a:rPr lang="en-US" smtClean="0"/>
              <a:t>Liability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8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Flags of Convenience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issue</a:t>
            </a:r>
          </a:p>
          <a:p>
            <a:r>
              <a:rPr lang="en-US" smtClean="0"/>
              <a:t>Safety culture?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289F-728C-47D7-A633-D1CE23481364}" type="slidenum">
              <a:rPr lang="en-US" smtClean="0"/>
              <a:pPr/>
              <a:t>9</a:t>
            </a:fld>
            <a:endParaRPr lang="en-US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gemal">
  <a:themeElements>
    <a:clrScheme name="Fargemal ER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argemal 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argemal 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mal ER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mal ER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Fargemal</Template>
  <TotalTime>459</TotalTime>
  <Words>479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Fargemal</vt:lpstr>
      <vt:lpstr>Bitmap Image</vt:lpstr>
      <vt:lpstr>Ship control and classification</vt:lpstr>
      <vt:lpstr>PowerPoint Presentation</vt:lpstr>
      <vt:lpstr>Some basic instruments</vt:lpstr>
      <vt:lpstr>Some general remarks on conventions</vt:lpstr>
      <vt:lpstr>SOLAS Regulation 3-2</vt:lpstr>
      <vt:lpstr>Ballast Water Convention Art. 9</vt:lpstr>
      <vt:lpstr>EU and EMSA</vt:lpstr>
      <vt:lpstr>Classification</vt:lpstr>
      <vt:lpstr>Flags of Convenience</vt:lpstr>
      <vt:lpstr>Safety as a contractual term</vt:lpstr>
      <vt:lpstr>Ship Safety Act</vt:lpstr>
      <vt:lpstr>Sanctions</vt:lpstr>
      <vt:lpstr>Dangerous cargoes</vt:lpstr>
      <vt:lpstr>Port State Control</vt:lpstr>
      <vt:lpstr>Offshore safety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control and classification</dc:title>
  <dc:creator>Erik Røsæg</dc:creator>
  <cp:lastModifiedBy>Erik Røsæg</cp:lastModifiedBy>
  <cp:revision>23</cp:revision>
  <cp:lastPrinted>2002-09-03T13:41:42Z</cp:lastPrinted>
  <dcterms:created xsi:type="dcterms:W3CDTF">2011-10-17T09:31:37Z</dcterms:created>
  <dcterms:modified xsi:type="dcterms:W3CDTF">2015-10-06T11:56:56Z</dcterms:modified>
</cp:coreProperties>
</file>